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3"/>
  </p:notesMasterIdLst>
  <p:handoutMasterIdLst>
    <p:handoutMasterId r:id="rId34"/>
  </p:handoutMasterIdLst>
  <p:sldIdLst>
    <p:sldId id="2076138457" r:id="rId2"/>
    <p:sldId id="2076138514" r:id="rId3"/>
    <p:sldId id="2076138515" r:id="rId4"/>
    <p:sldId id="1697" r:id="rId5"/>
    <p:sldId id="1687" r:id="rId6"/>
    <p:sldId id="1701" r:id="rId7"/>
    <p:sldId id="1700" r:id="rId8"/>
    <p:sldId id="1699" r:id="rId9"/>
    <p:sldId id="1695" r:id="rId10"/>
    <p:sldId id="1685" r:id="rId11"/>
    <p:sldId id="1702" r:id="rId12"/>
    <p:sldId id="1703" r:id="rId13"/>
    <p:sldId id="1696" r:id="rId14"/>
    <p:sldId id="1688" r:id="rId15"/>
    <p:sldId id="1682" r:id="rId16"/>
    <p:sldId id="1683" r:id="rId17"/>
    <p:sldId id="1664" r:id="rId18"/>
    <p:sldId id="1689" r:id="rId19"/>
    <p:sldId id="1690" r:id="rId20"/>
    <p:sldId id="1666" r:id="rId21"/>
    <p:sldId id="1670" r:id="rId22"/>
    <p:sldId id="1691" r:id="rId23"/>
    <p:sldId id="1686" r:id="rId24"/>
    <p:sldId id="1692" r:id="rId25"/>
    <p:sldId id="1667" r:id="rId26"/>
    <p:sldId id="1704" r:id="rId27"/>
    <p:sldId id="1698" r:id="rId28"/>
    <p:sldId id="1693" r:id="rId29"/>
    <p:sldId id="1694" r:id="rId30"/>
    <p:sldId id="1668" r:id="rId31"/>
    <p:sldId id="1671"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6242" autoAdjust="0"/>
  </p:normalViewPr>
  <p:slideViewPr>
    <p:cSldViewPr snapToGrid="0">
      <p:cViewPr varScale="1">
        <p:scale>
          <a:sx n="106" d="100"/>
          <a:sy n="106" d="100"/>
        </p:scale>
        <p:origin x="576" y="114"/>
      </p:cViewPr>
      <p:guideLst>
        <p:guide orient="horz" pos="640"/>
        <p:guide pos="3840"/>
      </p:guideLst>
    </p:cSldViewPr>
  </p:slideViewPr>
  <p:outlineViewPr>
    <p:cViewPr>
      <p:scale>
        <a:sx n="33" d="100"/>
        <a:sy n="33" d="100"/>
      </p:scale>
      <p:origin x="0" y="-1567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10/12/2021 8:19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10/12/2021 8:19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Overhead_Communication_Cables_-_Kolkata_2011-08-29_4821.JPG"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duperrin.com/english/2020/06/16/an-organization-that-is-out-of-sync-irritant-13-of-the-employee-experience/" TargetMode="External"/><Relationship Id="rId2" Type="http://schemas.openxmlformats.org/officeDocument/2006/relationships/image" Target="../media/image28.jpg"/><Relationship Id="rId1" Type="http://schemas.openxmlformats.org/officeDocument/2006/relationships/slideLayout" Target="../slideLayouts/slideLayout48.xml"/><Relationship Id="rId4" Type="http://schemas.openxmlformats.org/officeDocument/2006/relationships/hyperlink" Target="https://creativecommons.org/licenses/by-nc-sa/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tackoverflow.com/questions/36342755/what-is-the-process-to-create-a-deadlock" TargetMode="External"/><Relationship Id="rId2" Type="http://schemas.openxmlformats.org/officeDocument/2006/relationships/image" Target="../media/image33.gif"/><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File:RyersonUniversityLibrary.JPG" TargetMode="External"/><Relationship Id="rId2" Type="http://schemas.openxmlformats.org/officeDocument/2006/relationships/image" Target="../media/image34.JPG"/><Relationship Id="rId1" Type="http://schemas.openxmlformats.org/officeDocument/2006/relationships/slideLayout" Target="../slideLayouts/slideLayout50.xml"/><Relationship Id="rId4" Type="http://schemas.openxmlformats.org/officeDocument/2006/relationships/hyperlink" Target="https://creativecommons.org/licenses/by-sa/3.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needxxx.deviantart.com/art/Funko-Pop-Collection-665017248" TargetMode="External"/><Relationship Id="rId2" Type="http://schemas.openxmlformats.org/officeDocument/2006/relationships/image" Target="../media/image35.jpg"/><Relationship Id="rId1" Type="http://schemas.openxmlformats.org/officeDocument/2006/relationships/slideLayout" Target="../slideLayouts/slideLayout50.xml"/><Relationship Id="rId4" Type="http://schemas.openxmlformats.org/officeDocument/2006/relationships/hyperlink" Target="https://creativecommons.org/licenses/by-nd/3.0/"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publicdomainpictures.net/view-image.php?image=30485&amp;picture=i-am-waiting" TargetMode="External"/><Relationship Id="rId2" Type="http://schemas.openxmlformats.org/officeDocument/2006/relationships/image" Target="../media/image36.jpg"/><Relationship Id="rId1" Type="http://schemas.openxmlformats.org/officeDocument/2006/relationships/slideLayout" Target="../slideLayouts/slideLayout48.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www.benjamin-erb.de/slides/da-talk1/index.html" TargetMode="External"/><Relationship Id="rId2" Type="http://schemas.openxmlformats.org/officeDocument/2006/relationships/image" Target="../media/image25.jpg"/><Relationship Id="rId1" Type="http://schemas.openxmlformats.org/officeDocument/2006/relationships/slideLayout" Target="../slideLayouts/slideLayout48.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flickr.com/photos/traveljunkieoz/15550717054" TargetMode="External"/><Relationship Id="rId2" Type="http://schemas.openxmlformats.org/officeDocument/2006/relationships/image" Target="../media/image26.jpg"/><Relationship Id="rId1" Type="http://schemas.openxmlformats.org/officeDocument/2006/relationships/slideLayout" Target="../slideLayouts/slideLayout43.xml"/><Relationship Id="rId4" Type="http://schemas.openxmlformats.org/officeDocument/2006/relationships/hyperlink" Target="https://creativecommons.org/licenses/by-nd/3.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www.goodfreephotos.com/other-photos/bright-multi-colored-sewing-threads.jpg.php" TargetMode="External"/><Relationship Id="rId2" Type="http://schemas.openxmlformats.org/officeDocument/2006/relationships/image" Target="../media/image27.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C</a:t>
            </a:r>
            <a:r>
              <a:rPr lang="en-US" baseline="30000" noProof="0" dirty="0"/>
              <a:t>♯</a:t>
            </a:r>
            <a:br>
              <a:rPr lang="en-US" baseline="30000" noProof="0" dirty="0"/>
            </a:br>
            <a:r>
              <a:rPr lang="en-US" noProof="0" dirty="0"/>
              <a:t>Asynchronous and Parallel Programming</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7" name="Picture Placeholder 6" descr="A picture containing sky, outdoor, tree, wire&#10;&#10;Description automatically generated">
            <a:extLst>
              <a:ext uri="{FF2B5EF4-FFF2-40B4-BE49-F238E27FC236}">
                <a16:creationId xmlns:a16="http://schemas.microsoft.com/office/drawing/2014/main" id="{868BE5B2-155F-4E92-AC93-C6275C6A84DD}"/>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16791" r="16791"/>
          <a:stretch>
            <a:fillRect/>
          </a:stretch>
        </p:blipFill>
        <p:spPr/>
      </p:pic>
      <p:sp>
        <p:nvSpPr>
          <p:cNvPr id="8" name="TextBox 7">
            <a:extLst>
              <a:ext uri="{FF2B5EF4-FFF2-40B4-BE49-F238E27FC236}">
                <a16:creationId xmlns:a16="http://schemas.microsoft.com/office/drawing/2014/main" id="{07DE1371-9B22-48BD-940A-F55775D67766}"/>
              </a:ext>
            </a:extLst>
          </p:cNvPr>
          <p:cNvSpPr txBox="1"/>
          <p:nvPr/>
        </p:nvSpPr>
        <p:spPr>
          <a:xfrm>
            <a:off x="5334000" y="6858000"/>
            <a:ext cx="6858000" cy="138499"/>
          </a:xfrm>
          <a:prstGeom prst="rect">
            <a:avLst/>
          </a:prstGeom>
          <a:noFill/>
        </p:spPr>
        <p:txBody>
          <a:bodyPr wrap="square" lIns="0" tIns="0" rIns="0" bIns="0" rtlCol="0">
            <a:spAutoFit/>
          </a:bodyPr>
          <a:lstStyle/>
          <a:p>
            <a:r>
              <a:rPr lang="en-US" sz="900">
                <a:hlinkClick r:id="rId3" tooltip="http://commons.wikimedia.org/wiki/File:Overhead_Communication_Cables_-_Kolkata_2011-08-29_4821.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Multithreading</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5207579"/>
          </a:xfrm>
        </p:spPr>
        <p:txBody>
          <a:bodyPr/>
          <a:lstStyle/>
          <a:p>
            <a:r>
              <a:rPr lang="en-US" sz="3600" dirty="0"/>
              <a:t>Software implementation which allows different threads to be executed concurrently. </a:t>
            </a:r>
          </a:p>
          <a:p>
            <a:r>
              <a:rPr lang="en-US" sz="3600" dirty="0"/>
              <a:t>A multithreaded program appears to be doing several things at the same time even when it’s running on a single-core machine. </a:t>
            </a:r>
          </a:p>
          <a:p>
            <a:r>
              <a:rPr lang="en-US" sz="3600" dirty="0"/>
              <a:t>Compare to chatting with different people through various IM windows; although you’re switching back and forth, the net result is that you’re having multiple conversations at the same time.</a:t>
            </a:r>
          </a:p>
        </p:txBody>
      </p:sp>
    </p:spTree>
    <p:extLst>
      <p:ext uri="{BB962C8B-B14F-4D97-AF65-F5344CB8AC3E}">
        <p14:creationId xmlns:p14="http://schemas.microsoft.com/office/powerpoint/2010/main" val="1434301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wimming in water&#10;&#10;Description automatically generated with low confidence">
            <a:extLst>
              <a:ext uri="{FF2B5EF4-FFF2-40B4-BE49-F238E27FC236}">
                <a16:creationId xmlns:a16="http://schemas.microsoft.com/office/drawing/2014/main" id="{F13D01E0-3AA2-4031-A5B1-482846160B1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2883" r="12006"/>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0" y="3657600"/>
            <a:ext cx="12192000" cy="3200400"/>
          </a:xfrm>
        </p:spPr>
        <p:txBody>
          <a:bodyPr wrap="square" anchor="b">
            <a:normAutofit/>
          </a:bodyPr>
          <a:lstStyle/>
          <a:p>
            <a:r>
              <a:rPr lang="da-DK" dirty="0"/>
              <a:t>Asynchronous methods</a:t>
            </a:r>
            <a:endParaRPr lang="LID4096" dirty="0"/>
          </a:p>
        </p:txBody>
      </p:sp>
      <p:sp>
        <p:nvSpPr>
          <p:cNvPr id="5" name="TextBox 4">
            <a:extLst>
              <a:ext uri="{FF2B5EF4-FFF2-40B4-BE49-F238E27FC236}">
                <a16:creationId xmlns:a16="http://schemas.microsoft.com/office/drawing/2014/main" id="{CFC5E7B8-040B-4634-80A0-DE8207972C3F}"/>
              </a:ext>
            </a:extLst>
          </p:cNvPr>
          <p:cNvSpPr txBox="1"/>
          <p:nvPr/>
        </p:nvSpPr>
        <p:spPr>
          <a:xfrm>
            <a:off x="9704139" y="6750278"/>
            <a:ext cx="2487861"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www.duperrin.com/english/2020/06/16/an-organization-that-is-out-of-sync-irritant-13-of-the-employee-experienc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41331421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a:xfrm>
            <a:off x="588263" y="457200"/>
            <a:ext cx="11018520" cy="553998"/>
          </a:xfrm>
        </p:spPr>
        <p:txBody>
          <a:bodyPr/>
          <a:lstStyle/>
          <a:p>
            <a:r>
              <a:rPr lang="en-US" dirty="0"/>
              <a:t>Asynchronous methods</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4099584"/>
          </a:xfrm>
        </p:spPr>
        <p:txBody>
          <a:bodyPr/>
          <a:lstStyle/>
          <a:p>
            <a:r>
              <a:rPr lang="en-US" sz="3600" dirty="0"/>
              <a:t>Asynchrony is used to present the impression of concurrent or parallel tasking.</a:t>
            </a:r>
          </a:p>
          <a:p>
            <a:r>
              <a:rPr lang="en-US" sz="3600" dirty="0"/>
              <a:t>Normally used for a process that needs to do work away from the current application where we don't want to wait and block our application awaiting the response.</a:t>
            </a:r>
          </a:p>
          <a:p>
            <a:endParaRPr lang="en-US" sz="3600" dirty="0"/>
          </a:p>
        </p:txBody>
      </p:sp>
    </p:spTree>
    <p:extLst>
      <p:ext uri="{BB962C8B-B14F-4D97-AF65-F5344CB8AC3E}">
        <p14:creationId xmlns:p14="http://schemas.microsoft.com/office/powerpoint/2010/main" val="2448060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588263" y="2979738"/>
            <a:ext cx="4163125" cy="3289300"/>
          </a:xfrm>
        </p:spPr>
        <p:txBody>
          <a:bodyPr wrap="square" anchor="t">
            <a:normAutofit/>
          </a:bodyPr>
          <a:lstStyle/>
          <a:p>
            <a:r>
              <a:rPr lang="en-US" dirty="0"/>
              <a:t>Threads</a:t>
            </a:r>
            <a:endParaRPr lang="LID4096" dirty="0"/>
          </a:p>
        </p:txBody>
      </p:sp>
      <p:pic>
        <p:nvPicPr>
          <p:cNvPr id="6" name="Picture 5" descr="Web of wires connecting pins">
            <a:extLst>
              <a:ext uri="{FF2B5EF4-FFF2-40B4-BE49-F238E27FC236}">
                <a16:creationId xmlns:a16="http://schemas.microsoft.com/office/drawing/2014/main" id="{CF10C463-0F50-4C01-80C5-566158F382E4}"/>
              </a:ext>
            </a:extLst>
          </p:cNvPr>
          <p:cNvPicPr>
            <a:picLocks noChangeAspect="1"/>
          </p:cNvPicPr>
          <p:nvPr/>
        </p:nvPicPr>
        <p:blipFill rotWithShape="1">
          <a:blip r:embed="rId2"/>
          <a:srcRect l="9796" r="23453" b="-1"/>
          <a:stretch/>
        </p:blipFill>
        <p:spPr>
          <a:xfrm>
            <a:off x="5334000" y="10"/>
            <a:ext cx="6858000" cy="6857990"/>
          </a:xfrm>
          <a:prstGeom prst="rect">
            <a:avLst/>
          </a:prstGeom>
          <a:noFill/>
        </p:spPr>
      </p:pic>
    </p:spTree>
    <p:extLst>
      <p:ext uri="{BB962C8B-B14F-4D97-AF65-F5344CB8AC3E}">
        <p14:creationId xmlns:p14="http://schemas.microsoft.com/office/powerpoint/2010/main" val="5548527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Threads</a:t>
            </a:r>
          </a:p>
        </p:txBody>
      </p:sp>
      <p:grpSp>
        <p:nvGrpSpPr>
          <p:cNvPr id="6" name="Group 5">
            <a:extLst>
              <a:ext uri="{FF2B5EF4-FFF2-40B4-BE49-F238E27FC236}">
                <a16:creationId xmlns:a16="http://schemas.microsoft.com/office/drawing/2014/main" id="{0192D126-741F-439B-93B5-2A643B09EC95}"/>
              </a:ext>
            </a:extLst>
          </p:cNvPr>
          <p:cNvGrpSpPr/>
          <p:nvPr/>
        </p:nvGrpSpPr>
        <p:grpSpPr>
          <a:xfrm>
            <a:off x="2392774" y="2125677"/>
            <a:ext cx="2011658" cy="1645902"/>
            <a:chOff x="1920111" y="2765750"/>
            <a:chExt cx="2011658" cy="1645902"/>
          </a:xfrm>
        </p:grpSpPr>
        <p:sp>
          <p:nvSpPr>
            <p:cNvPr id="7" name="Rectangle 6">
              <a:extLst>
                <a:ext uri="{FF2B5EF4-FFF2-40B4-BE49-F238E27FC236}">
                  <a16:creationId xmlns:a16="http://schemas.microsoft.com/office/drawing/2014/main" id="{1BC96E6F-8D3E-4257-AE63-C25692FE7A06}"/>
                </a:ext>
              </a:extLst>
            </p:cNvPr>
            <p:cNvSpPr/>
            <p:nvPr/>
          </p:nvSpPr>
          <p:spPr bwMode="auto">
            <a:xfrm>
              <a:off x="1920111" y="2765750"/>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A75D0A1D-B739-40D6-97F6-9DF6276F1CE6}"/>
                </a:ext>
              </a:extLst>
            </p:cNvPr>
            <p:cNvSpPr/>
            <p:nvPr/>
          </p:nvSpPr>
          <p:spPr bwMode="auto">
            <a:xfrm>
              <a:off x="1920111" y="3588701"/>
              <a:ext cx="2011658" cy="822951"/>
            </a:xfrm>
            <a:prstGeom prst="rect">
              <a:avLst/>
            </a:prstGeom>
            <a:solidFill>
              <a:srgbClr val="44235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Heap</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D7C73FEB-3BD8-4963-B5F5-09EBDDFC302A}"/>
              </a:ext>
            </a:extLst>
          </p:cNvPr>
          <p:cNvGrpSpPr/>
          <p:nvPr/>
        </p:nvGrpSpPr>
        <p:grpSpPr>
          <a:xfrm>
            <a:off x="6208876" y="1759921"/>
            <a:ext cx="2011658" cy="3291804"/>
            <a:chOff x="5577671" y="1759921"/>
            <a:chExt cx="2011658" cy="3291804"/>
          </a:xfrm>
        </p:grpSpPr>
        <p:sp>
          <p:nvSpPr>
            <p:cNvPr id="10" name="Rectangle 9">
              <a:extLst>
                <a:ext uri="{FF2B5EF4-FFF2-40B4-BE49-F238E27FC236}">
                  <a16:creationId xmlns:a16="http://schemas.microsoft.com/office/drawing/2014/main" id="{90177F46-A389-4DB9-A5E0-5D8B7BF27A23}"/>
                </a:ext>
              </a:extLst>
            </p:cNvPr>
            <p:cNvSpPr/>
            <p:nvPr/>
          </p:nvSpPr>
          <p:spPr bwMode="auto">
            <a:xfrm>
              <a:off x="5577671" y="3405823"/>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Thread 3 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1802115-E40D-41B1-95DA-8F84E68FBDE6}"/>
                </a:ext>
              </a:extLst>
            </p:cNvPr>
            <p:cNvSpPr/>
            <p:nvPr/>
          </p:nvSpPr>
          <p:spPr bwMode="auto">
            <a:xfrm>
              <a:off x="5577671" y="4228774"/>
              <a:ext cx="2011658" cy="822951"/>
            </a:xfrm>
            <a:prstGeom prst="rect">
              <a:avLst/>
            </a:prstGeom>
            <a:solidFill>
              <a:srgbClr val="44235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Heap</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9165435-D272-4CEC-8ABD-130F9CF67424}"/>
                </a:ext>
              </a:extLst>
            </p:cNvPr>
            <p:cNvSpPr/>
            <p:nvPr/>
          </p:nvSpPr>
          <p:spPr bwMode="auto">
            <a:xfrm>
              <a:off x="5577671" y="2582872"/>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Thread 2 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8346976-1747-4FEC-B56C-52DA94168FBD}"/>
                </a:ext>
              </a:extLst>
            </p:cNvPr>
            <p:cNvSpPr/>
            <p:nvPr/>
          </p:nvSpPr>
          <p:spPr bwMode="auto">
            <a:xfrm>
              <a:off x="5577671" y="1759921"/>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Thread 1 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2644F98C-EDC6-4B50-B5B7-155319398F46}"/>
              </a:ext>
            </a:extLst>
          </p:cNvPr>
          <p:cNvSpPr txBox="1"/>
          <p:nvPr/>
        </p:nvSpPr>
        <p:spPr>
          <a:xfrm>
            <a:off x="1777037" y="4411652"/>
            <a:ext cx="3243132"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Single Threaded Program</a:t>
            </a:r>
            <a:endParaRPr lang="da-DK" sz="20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EE106DA-ACB7-4B3A-A4B3-876760B53153}"/>
              </a:ext>
            </a:extLst>
          </p:cNvPr>
          <p:cNvSpPr txBox="1"/>
          <p:nvPr/>
        </p:nvSpPr>
        <p:spPr>
          <a:xfrm>
            <a:off x="6114610" y="5723364"/>
            <a:ext cx="3020314"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Multithreaded Program</a:t>
            </a:r>
            <a:endParaRPr lang="da-DK" sz="2000" dirty="0">
              <a:gradFill>
                <a:gsLst>
                  <a:gs pos="2917">
                    <a:schemeClr val="tx1"/>
                  </a:gs>
                  <a:gs pos="30000">
                    <a:schemeClr val="tx1"/>
                  </a:gs>
                </a:gsLst>
                <a:lin ang="5400000" scaled="0"/>
              </a:gradFill>
            </a:endParaRPr>
          </a:p>
        </p:txBody>
      </p:sp>
      <p:cxnSp>
        <p:nvCxnSpPr>
          <p:cNvPr id="16" name="Straight Arrow Connector 15">
            <a:extLst>
              <a:ext uri="{FF2B5EF4-FFF2-40B4-BE49-F238E27FC236}">
                <a16:creationId xmlns:a16="http://schemas.microsoft.com/office/drawing/2014/main" id="{FC94CA28-EADE-4141-A3A0-6757D79C8BA2}"/>
              </a:ext>
            </a:extLst>
          </p:cNvPr>
          <p:cNvCxnSpPr>
            <a:endCxn id="13" idx="3"/>
          </p:cNvCxnSpPr>
          <p:nvPr/>
        </p:nvCxnSpPr>
        <p:spPr>
          <a:xfrm flipH="1" flipV="1">
            <a:off x="8220534" y="2171397"/>
            <a:ext cx="1144401" cy="8229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CE665F9-67C9-4BA3-8402-D31CE53291F4}"/>
              </a:ext>
            </a:extLst>
          </p:cNvPr>
          <p:cNvCxnSpPr>
            <a:endCxn id="12" idx="3"/>
          </p:cNvCxnSpPr>
          <p:nvPr/>
        </p:nvCxnSpPr>
        <p:spPr>
          <a:xfrm flipH="1">
            <a:off x="8220534" y="2993804"/>
            <a:ext cx="1144401" cy="5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3D8C37-02A8-4338-8FC9-82265179E8B4}"/>
              </a:ext>
            </a:extLst>
          </p:cNvPr>
          <p:cNvCxnSpPr>
            <a:endCxn id="10" idx="3"/>
          </p:cNvCxnSpPr>
          <p:nvPr/>
        </p:nvCxnSpPr>
        <p:spPr>
          <a:xfrm flipH="1">
            <a:off x="8220534" y="2993804"/>
            <a:ext cx="1144401" cy="8234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ECEC2C-AB4B-48AA-8E1B-C87EEF108BE1}"/>
              </a:ext>
            </a:extLst>
          </p:cNvPr>
          <p:cNvCxnSpPr/>
          <p:nvPr/>
        </p:nvCxnSpPr>
        <p:spPr>
          <a:xfrm flipH="1">
            <a:off x="8220534" y="4639706"/>
            <a:ext cx="1144401" cy="5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57EF534-DC52-45EA-9697-3058E798BC4B}"/>
              </a:ext>
            </a:extLst>
          </p:cNvPr>
          <p:cNvSpPr txBox="1"/>
          <p:nvPr/>
        </p:nvSpPr>
        <p:spPr>
          <a:xfrm>
            <a:off x="9281191" y="2708116"/>
            <a:ext cx="1133772"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Private</a:t>
            </a:r>
            <a:endParaRPr lang="da-DK" sz="20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786C41D1-0C6A-4671-BA56-3423676C235C}"/>
              </a:ext>
            </a:extLst>
          </p:cNvPr>
          <p:cNvSpPr txBox="1"/>
          <p:nvPr/>
        </p:nvSpPr>
        <p:spPr>
          <a:xfrm>
            <a:off x="9261955" y="4353474"/>
            <a:ext cx="1153008"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Shared</a:t>
            </a:r>
            <a:endParaRPr lang="da-DK"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084841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6BD966-1A5E-4D28-8571-7EB101274AE5}"/>
              </a:ext>
            </a:extLst>
          </p:cNvPr>
          <p:cNvSpPr>
            <a:spLocks noGrp="1"/>
          </p:cNvSpPr>
          <p:nvPr>
            <p:ph type="title"/>
          </p:nvPr>
        </p:nvSpPr>
        <p:spPr/>
        <p:txBody>
          <a:bodyPr/>
          <a:lstStyle/>
          <a:p>
            <a:r>
              <a:rPr lang="en-US" dirty="0"/>
              <a:t>Threads Example</a:t>
            </a:r>
          </a:p>
        </p:txBody>
      </p:sp>
      <p:pic>
        <p:nvPicPr>
          <p:cNvPr id="6" name="Picture 3">
            <a:extLst>
              <a:ext uri="{FF2B5EF4-FFF2-40B4-BE49-F238E27FC236}">
                <a16:creationId xmlns:a16="http://schemas.microsoft.com/office/drawing/2014/main" id="{BDC3E3B9-62FC-4AE6-B09D-3E09BD70633B}"/>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079667" y="2142064"/>
            <a:ext cx="10027904" cy="342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73423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 of wires connecting pins">
            <a:extLst>
              <a:ext uri="{FF2B5EF4-FFF2-40B4-BE49-F238E27FC236}">
                <a16:creationId xmlns:a16="http://schemas.microsoft.com/office/drawing/2014/main" id="{E52F9350-BD83-451F-BCC1-CC6625C08064}"/>
              </a:ext>
            </a:extLst>
          </p:cNvPr>
          <p:cNvPicPr>
            <a:picLocks noChangeAspect="1"/>
          </p:cNvPicPr>
          <p:nvPr/>
        </p:nvPicPr>
        <p:blipFill rotWithShape="1">
          <a:blip r:embed="rId2"/>
          <a:srcRect t="3557" b="1217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en-US" dirty="0"/>
              <a:t>Threads</a:t>
            </a: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solidFill>
                  <a:schemeClr val="bg1"/>
                </a:solidFill>
              </a:rPr>
              <a:t>Demo</a:t>
            </a:r>
            <a:endParaRPr lang="LID4096" dirty="0">
              <a:solidFill>
                <a:schemeClr val="bg1"/>
              </a:solidFill>
            </a:endParaRPr>
          </a:p>
        </p:txBody>
      </p:sp>
    </p:spTree>
    <p:extLst>
      <p:ext uri="{BB962C8B-B14F-4D97-AF65-F5344CB8AC3E}">
        <p14:creationId xmlns:p14="http://schemas.microsoft.com/office/powerpoint/2010/main" val="30907436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C3B0CF-2931-4E85-BC9E-3726B0AEB0FF}"/>
              </a:ext>
            </a:extLst>
          </p:cNvPr>
          <p:cNvPicPr>
            <a:picLocks noChangeAspect="1"/>
          </p:cNvPicPr>
          <p:nvPr/>
        </p:nvPicPr>
        <p:blipFill rotWithShape="1">
          <a:blip r:embed="rId2">
            <a:extLst>
              <a:ext uri="{28A0092B-C50C-407E-A947-70E740481C1C}">
                <a14:useLocalDpi xmlns:a14="http://schemas.microsoft.com/office/drawing/2010/main" val="0"/>
              </a:ext>
            </a:extLst>
          </a:blip>
          <a:srcRect t="7704" b="7947"/>
          <a:stretch/>
        </p:blipFill>
        <p:spPr>
          <a:xfrm>
            <a:off x="0" y="0"/>
            <a:ext cx="12192000" cy="6857999"/>
          </a:xfrm>
          <a:prstGeom prst="rect">
            <a:avLst/>
          </a:prstGeom>
          <a:noFill/>
        </p:spPr>
      </p:pic>
      <p:sp>
        <p:nvSpPr>
          <p:cNvPr id="4" name="Title 3">
            <a:extLst>
              <a:ext uri="{FF2B5EF4-FFF2-40B4-BE49-F238E27FC236}">
                <a16:creationId xmlns:a16="http://schemas.microsoft.com/office/drawing/2014/main" id="{788FD1A4-EFAC-45D7-BC7F-B509F7BE96C3}"/>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dirty="0">
                <a:solidFill>
                  <a:schemeClr val="bg1"/>
                </a:solidFill>
              </a:rPr>
              <a:t>Race Condition</a:t>
            </a:r>
          </a:p>
        </p:txBody>
      </p:sp>
      <p:sp>
        <p:nvSpPr>
          <p:cNvPr id="5" name="TextBox 4">
            <a:extLst>
              <a:ext uri="{FF2B5EF4-FFF2-40B4-BE49-F238E27FC236}">
                <a16:creationId xmlns:a16="http://schemas.microsoft.com/office/drawing/2014/main" id="{ECBFB3E4-FFCE-4B93-A237-E992D8E383C0}"/>
              </a:ext>
            </a:extLst>
          </p:cNvPr>
          <p:cNvSpPr txBox="1"/>
          <p:nvPr/>
        </p:nvSpPr>
        <p:spPr>
          <a:xfrm>
            <a:off x="7101840" y="6345827"/>
            <a:ext cx="4977130" cy="363946"/>
          </a:xfrm>
          <a:prstGeom prst="rect">
            <a:avLst/>
          </a:prstGeom>
          <a:noFill/>
        </p:spPr>
        <p:txBody>
          <a:bodyPr wrap="square">
            <a:spAutoFit/>
          </a:bodyPr>
          <a:lstStyle/>
          <a:p>
            <a:pPr algn="r"/>
            <a:r>
              <a:rPr lang="da-DK" dirty="0">
                <a:solidFill>
                  <a:schemeClr val="bg1"/>
                </a:solidFill>
              </a:rPr>
              <a:t>Ralf Schumacher, 3 Mar 2002, Reporter Images</a:t>
            </a:r>
            <a:endParaRPr lang="LID4096" dirty="0">
              <a:solidFill>
                <a:schemeClr val="bg1"/>
              </a:solidFill>
            </a:endParaRPr>
          </a:p>
        </p:txBody>
      </p:sp>
    </p:spTree>
    <p:extLst>
      <p:ext uri="{BB962C8B-B14F-4D97-AF65-F5344CB8AC3E}">
        <p14:creationId xmlns:p14="http://schemas.microsoft.com/office/powerpoint/2010/main" val="2709789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p:txBody>
          <a:bodyPr/>
          <a:lstStyle/>
          <a:p>
            <a:r>
              <a:rPr lang="en-US" dirty="0"/>
              <a:t>Race Condition</a:t>
            </a:r>
            <a:endParaRPr lang="LID4096" dirty="0"/>
          </a:p>
        </p:txBody>
      </p:sp>
      <p:sp>
        <p:nvSpPr>
          <p:cNvPr id="3" name="Content Placeholder 2">
            <a:extLst>
              <a:ext uri="{FF2B5EF4-FFF2-40B4-BE49-F238E27FC236}">
                <a16:creationId xmlns:a16="http://schemas.microsoft.com/office/drawing/2014/main" id="{91E52816-A315-4C5E-A620-391C613BD5E2}"/>
              </a:ext>
            </a:extLst>
          </p:cNvPr>
          <p:cNvSpPr>
            <a:spLocks noGrp="1"/>
          </p:cNvSpPr>
          <p:nvPr>
            <p:ph sz="quarter" idx="10"/>
          </p:nvPr>
        </p:nvSpPr>
        <p:spPr>
          <a:xfrm>
            <a:off x="584200" y="1435100"/>
            <a:ext cx="11018838" cy="3545586"/>
          </a:xfrm>
        </p:spPr>
        <p:txBody>
          <a:bodyPr/>
          <a:lstStyle/>
          <a:p>
            <a:pPr marL="0" indent="0">
              <a:buNone/>
            </a:pPr>
            <a:r>
              <a:rPr lang="en-US" sz="3600" dirty="0"/>
              <a:t>Behavior of a program where the output is </a:t>
            </a:r>
            <a:r>
              <a:rPr lang="en-US" sz="3600" b="1" dirty="0"/>
              <a:t>dependent</a:t>
            </a:r>
            <a:r>
              <a:rPr lang="en-US" sz="3600" dirty="0"/>
              <a:t> on the </a:t>
            </a:r>
            <a:r>
              <a:rPr lang="en-US" sz="3600" b="1" dirty="0"/>
              <a:t>sequence</a:t>
            </a:r>
            <a:r>
              <a:rPr lang="en-US" sz="3600" dirty="0"/>
              <a:t> or </a:t>
            </a:r>
            <a:r>
              <a:rPr lang="en-US" sz="3600" b="1" dirty="0"/>
              <a:t>timing</a:t>
            </a:r>
            <a:r>
              <a:rPr lang="en-US" sz="3600" dirty="0"/>
              <a:t> of other </a:t>
            </a:r>
            <a:r>
              <a:rPr lang="en-US" sz="3600" b="1" dirty="0"/>
              <a:t>uncontrollable</a:t>
            </a:r>
            <a:r>
              <a:rPr lang="en-US" sz="3600" dirty="0"/>
              <a:t> events. </a:t>
            </a:r>
          </a:p>
          <a:p>
            <a:pPr marL="0" indent="0">
              <a:buNone/>
            </a:pPr>
            <a:endParaRPr lang="en-US" sz="3600" dirty="0"/>
          </a:p>
          <a:p>
            <a:pPr marL="0" indent="0">
              <a:buNone/>
            </a:pPr>
            <a:r>
              <a:rPr lang="en-US" sz="3600" dirty="0">
                <a:sym typeface="Wingdings" panose="05000000000000000000" pitchFamily="2" charset="2"/>
              </a:rPr>
              <a:t> Bug, when events do not happen in the order the</a:t>
            </a:r>
            <a:r>
              <a:rPr lang="en-US" sz="3600" dirty="0"/>
              <a:t> programmer intended.</a:t>
            </a:r>
            <a:endParaRPr lang="da-DK" sz="3600" dirty="0"/>
          </a:p>
        </p:txBody>
      </p:sp>
    </p:spTree>
    <p:extLst>
      <p:ext uri="{BB962C8B-B14F-4D97-AF65-F5344CB8AC3E}">
        <p14:creationId xmlns:p14="http://schemas.microsoft.com/office/powerpoint/2010/main" val="2093532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B00F5F-6783-4766-9DCA-4FD7A52E5C21}"/>
              </a:ext>
            </a:extLst>
          </p:cNvPr>
          <p:cNvPicPr>
            <a:picLocks noChangeAspect="1"/>
          </p:cNvPicPr>
          <p:nvPr/>
        </p:nvPicPr>
        <p:blipFill rotWithShape="1">
          <a:blip r:embed="rId2">
            <a:extLst>
              <a:ext uri="{28A0092B-C50C-407E-A947-70E740481C1C}">
                <a14:useLocalDpi xmlns:a14="http://schemas.microsoft.com/office/drawing/2010/main" val="0"/>
              </a:ext>
            </a:extLst>
          </a:blip>
          <a:srcRect l="883" t="9974" r="58759" b="55984"/>
          <a:stretch/>
        </p:blipFill>
        <p:spPr>
          <a:xfrm>
            <a:off x="0" y="1"/>
            <a:ext cx="12192000" cy="685800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dirty="0">
                <a:solidFill>
                  <a:schemeClr val="tx1"/>
                </a:solidFill>
              </a:rPr>
              <a:t>Race Condition</a:t>
            </a: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392428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725250" cy="4049712"/>
          </a:xfrm>
        </p:spPr>
        <p:txBody>
          <a:bodyPr wrap="square">
            <a:normAutofit/>
          </a:bodyPr>
          <a:lstStyle/>
          <a:p>
            <a:r>
              <a:rPr lang="en-US" noProof="0" dirty="0"/>
              <a:t>Dictionary</a:t>
            </a:r>
          </a:p>
          <a:p>
            <a:r>
              <a:rPr lang="en-US" noProof="0" dirty="0"/>
              <a:t>Threads</a:t>
            </a:r>
          </a:p>
          <a:p>
            <a:r>
              <a:rPr lang="en-US" noProof="0" dirty="0"/>
              <a:t>Parallel Programming</a:t>
            </a:r>
          </a:p>
          <a:p>
            <a:r>
              <a:rPr lang="en-US" noProof="0" dirty="0"/>
              <a:t>Asynchronous Programming</a:t>
            </a:r>
          </a:p>
          <a:p>
            <a:r>
              <a:rPr lang="en-US" dirty="0"/>
              <a:t>(The Gilded Rose)</a:t>
            </a:r>
            <a:endParaRPr lang="en-US" noProof="0"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7454ED-A5B4-4B71-B751-BAFBEF375614}"/>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10835" b="6088"/>
          <a:stretch/>
        </p:blipFill>
        <p:spPr>
          <a:xfrm>
            <a:off x="0" y="0"/>
            <a:ext cx="12446000" cy="6858000"/>
          </a:xfrm>
          <a:prstGeom prst="rect">
            <a:avLst/>
          </a:prstGeom>
        </p:spPr>
      </p:pic>
      <p:sp>
        <p:nvSpPr>
          <p:cNvPr id="2" name="Title 1">
            <a:extLst>
              <a:ext uri="{FF2B5EF4-FFF2-40B4-BE49-F238E27FC236}">
                <a16:creationId xmlns:a16="http://schemas.microsoft.com/office/drawing/2014/main" id="{3C675E5D-0097-4CFE-BC2F-B66426B7C367}"/>
              </a:ext>
            </a:extLst>
          </p:cNvPr>
          <p:cNvSpPr>
            <a:spLocks noGrp="1"/>
          </p:cNvSpPr>
          <p:nvPr>
            <p:ph type="title"/>
          </p:nvPr>
        </p:nvSpPr>
        <p:spPr>
          <a:xfrm>
            <a:off x="588263" y="457200"/>
            <a:ext cx="11018520" cy="553998"/>
          </a:xfrm>
        </p:spPr>
        <p:txBody>
          <a:bodyPr/>
          <a:lstStyle/>
          <a:p>
            <a:r>
              <a:rPr lang="en-US">
                <a:solidFill>
                  <a:schemeClr val="bg1"/>
                </a:solidFill>
              </a:rPr>
              <a:t>Deadlock</a:t>
            </a:r>
            <a:endParaRPr lang="en-US" dirty="0">
              <a:solidFill>
                <a:schemeClr val="bg1"/>
              </a:solidFill>
            </a:endParaRPr>
          </a:p>
        </p:txBody>
      </p:sp>
      <p:sp>
        <p:nvSpPr>
          <p:cNvPr id="3" name="TextBox 2">
            <a:extLst>
              <a:ext uri="{FF2B5EF4-FFF2-40B4-BE49-F238E27FC236}">
                <a16:creationId xmlns:a16="http://schemas.microsoft.com/office/drawing/2014/main" id="{32D751F3-910F-4A4C-B9EA-E1B2903CA7AE}"/>
              </a:ext>
            </a:extLst>
          </p:cNvPr>
          <p:cNvSpPr txBox="1"/>
          <p:nvPr/>
        </p:nvSpPr>
        <p:spPr>
          <a:xfrm>
            <a:off x="8529320" y="6400800"/>
            <a:ext cx="3662680" cy="307777"/>
          </a:xfrm>
          <a:prstGeom prst="rect">
            <a:avLst/>
          </a:prstGeom>
          <a:noFill/>
        </p:spPr>
        <p:txBody>
          <a:bodyPr wrap="square" lIns="0" tIns="0" rIns="0" bIns="0" rtlCol="0">
            <a:spAutoFit/>
          </a:bodyPr>
          <a:lstStyle/>
          <a:p>
            <a:pPr algn="r"/>
            <a:r>
              <a:rPr lang="en-US" sz="2000" dirty="0">
                <a:solidFill>
                  <a:schemeClr val="bg1"/>
                </a:solidFill>
              </a:rPr>
              <a:t>Deadlock by David </a:t>
            </a:r>
            <a:r>
              <a:rPr lang="en-US" sz="2000" dirty="0" err="1">
                <a:solidFill>
                  <a:schemeClr val="bg1"/>
                </a:solidFill>
              </a:rPr>
              <a:t>Mailtland</a:t>
            </a:r>
            <a:endParaRPr lang="LID4096" sz="2000" dirty="0" err="1">
              <a:solidFill>
                <a:schemeClr val="bg1"/>
              </a:solidFill>
            </a:endParaRPr>
          </a:p>
        </p:txBody>
      </p:sp>
    </p:spTree>
    <p:extLst>
      <p:ext uri="{BB962C8B-B14F-4D97-AF65-F5344CB8AC3E}">
        <p14:creationId xmlns:p14="http://schemas.microsoft.com/office/powerpoint/2010/main" val="9856690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D2A3-0AF1-42E5-AA03-ECE43847C364}"/>
              </a:ext>
            </a:extLst>
          </p:cNvPr>
          <p:cNvSpPr>
            <a:spLocks noGrp="1"/>
          </p:cNvSpPr>
          <p:nvPr>
            <p:ph type="title"/>
          </p:nvPr>
        </p:nvSpPr>
        <p:spPr>
          <a:xfrm>
            <a:off x="588263" y="457200"/>
            <a:ext cx="11018520" cy="553998"/>
          </a:xfrm>
        </p:spPr>
        <p:txBody>
          <a:bodyPr/>
          <a:lstStyle/>
          <a:p>
            <a:r>
              <a:rPr lang="en-US" dirty="0"/>
              <a:t>Deadlock</a:t>
            </a:r>
          </a:p>
        </p:txBody>
      </p:sp>
      <p:sp>
        <p:nvSpPr>
          <p:cNvPr id="3" name="Text Placeholder 2">
            <a:extLst>
              <a:ext uri="{FF2B5EF4-FFF2-40B4-BE49-F238E27FC236}">
                <a16:creationId xmlns:a16="http://schemas.microsoft.com/office/drawing/2014/main" id="{DCFF06C6-141C-4E16-8340-252F0D631019}"/>
              </a:ext>
            </a:extLst>
          </p:cNvPr>
          <p:cNvSpPr>
            <a:spLocks noGrp="1"/>
          </p:cNvSpPr>
          <p:nvPr>
            <p:ph type="body" sz="quarter" idx="10"/>
          </p:nvPr>
        </p:nvSpPr>
        <p:spPr>
          <a:xfrm>
            <a:off x="586390" y="1434370"/>
            <a:ext cx="11018520" cy="1661993"/>
          </a:xfrm>
        </p:spPr>
        <p:txBody>
          <a:bodyPr/>
          <a:lstStyle/>
          <a:p>
            <a:r>
              <a:rPr lang="en-US" sz="3600" dirty="0"/>
              <a:t>A situation in which two or more competing actions are each waiting for the other to finish, and thus neither ever does.</a:t>
            </a:r>
            <a:endParaRPr lang="da-DK" sz="3600" dirty="0"/>
          </a:p>
        </p:txBody>
      </p:sp>
    </p:spTree>
    <p:extLst>
      <p:ext uri="{BB962C8B-B14F-4D97-AF65-F5344CB8AC3E}">
        <p14:creationId xmlns:p14="http://schemas.microsoft.com/office/powerpoint/2010/main" val="16555903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588263" y="588963"/>
            <a:ext cx="4158362" cy="2535236"/>
          </a:xfrm>
        </p:spPr>
        <p:txBody>
          <a:bodyPr wrap="square" anchor="b">
            <a:normAutofit/>
          </a:bodyPr>
          <a:lstStyle/>
          <a:p>
            <a:r>
              <a:rPr lang="en-US" dirty="0"/>
              <a:t>Deadlock</a:t>
            </a: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0"/>
          </p:nvPr>
        </p:nvSpPr>
        <p:spPr>
          <a:xfrm>
            <a:off x="584200" y="3535540"/>
            <a:ext cx="4162425" cy="2733497"/>
          </a:xfrm>
        </p:spPr>
        <p:txBody>
          <a:bodyPr wrap="square">
            <a:normAutofit/>
          </a:bodyPr>
          <a:lstStyle/>
          <a:p>
            <a:r>
              <a:rPr lang="da-DK" dirty="0"/>
              <a:t>Demo</a:t>
            </a:r>
            <a:endParaRPr lang="LID4096" dirty="0"/>
          </a:p>
        </p:txBody>
      </p:sp>
      <p:pic>
        <p:nvPicPr>
          <p:cNvPr id="4" name="Picture 3" descr="Diagram&#10;&#10;Description automatically generated">
            <a:extLst>
              <a:ext uri="{FF2B5EF4-FFF2-40B4-BE49-F238E27FC236}">
                <a16:creationId xmlns:a16="http://schemas.microsoft.com/office/drawing/2014/main" id="{7CBCCFC1-05E4-4294-9D55-960313AB16A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34000" y="56029"/>
            <a:ext cx="6858000" cy="6745941"/>
          </a:xfrm>
          <a:prstGeom prst="rect">
            <a:avLst/>
          </a:prstGeom>
          <a:noFill/>
        </p:spPr>
      </p:pic>
      <p:sp>
        <p:nvSpPr>
          <p:cNvPr id="6" name="TextBox 5">
            <a:extLst>
              <a:ext uri="{FF2B5EF4-FFF2-40B4-BE49-F238E27FC236}">
                <a16:creationId xmlns:a16="http://schemas.microsoft.com/office/drawing/2014/main" id="{EC60B56B-D258-4892-A3B8-B3BEDDDBDAC4}"/>
              </a:ext>
            </a:extLst>
          </p:cNvPr>
          <p:cNvSpPr txBox="1"/>
          <p:nvPr/>
        </p:nvSpPr>
        <p:spPr>
          <a:xfrm>
            <a:off x="9862837" y="6694248"/>
            <a:ext cx="2329163"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tackoverflow.com/questions/36342755/what-is-the-process-to-create-a-deadlock">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4579041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1F24-3C6C-4CB2-8E7B-35FD39E3D81D}"/>
              </a:ext>
            </a:extLst>
          </p:cNvPr>
          <p:cNvSpPr>
            <a:spLocks noGrp="1"/>
          </p:cNvSpPr>
          <p:nvPr>
            <p:ph type="title"/>
          </p:nvPr>
        </p:nvSpPr>
        <p:spPr/>
        <p:txBody>
          <a:bodyPr/>
          <a:lstStyle/>
          <a:p>
            <a:r>
              <a:rPr lang="en-US" dirty="0"/>
              <a:t>Task Parallel Library</a:t>
            </a:r>
            <a:endParaRPr lang="LID4096" dirty="0"/>
          </a:p>
        </p:txBody>
      </p:sp>
      <p:sp>
        <p:nvSpPr>
          <p:cNvPr id="3" name="Text Placeholder 2">
            <a:extLst>
              <a:ext uri="{FF2B5EF4-FFF2-40B4-BE49-F238E27FC236}">
                <a16:creationId xmlns:a16="http://schemas.microsoft.com/office/drawing/2014/main" id="{26A5AC53-87BD-4EBB-A249-1D87DE001A48}"/>
              </a:ext>
            </a:extLst>
          </p:cNvPr>
          <p:cNvSpPr>
            <a:spLocks noGrp="1"/>
          </p:cNvSpPr>
          <p:nvPr>
            <p:ph type="body" sz="quarter" idx="10"/>
          </p:nvPr>
        </p:nvSpPr>
        <p:spPr>
          <a:xfrm>
            <a:off x="586390" y="1434370"/>
            <a:ext cx="11018520" cy="5207579"/>
          </a:xfrm>
        </p:spPr>
        <p:txBody>
          <a:bodyPr/>
          <a:lstStyle/>
          <a:p>
            <a:r>
              <a:rPr lang="en-US" sz="3600" dirty="0" err="1"/>
              <a:t>Task.Run</a:t>
            </a:r>
            <a:endParaRPr lang="en-US" sz="3600" dirty="0"/>
          </a:p>
          <a:p>
            <a:r>
              <a:rPr lang="en-US" sz="3600" dirty="0" err="1"/>
              <a:t>Task.Factory</a:t>
            </a:r>
            <a:r>
              <a:rPr lang="en-US" sz="3600" dirty="0"/>
              <a:t>…</a:t>
            </a:r>
          </a:p>
          <a:p>
            <a:r>
              <a:rPr lang="en-US" sz="3600" dirty="0" err="1"/>
              <a:t>Task.Delay</a:t>
            </a:r>
            <a:endParaRPr lang="en-US" sz="3600" dirty="0"/>
          </a:p>
          <a:p>
            <a:r>
              <a:rPr lang="en-US" sz="3600" dirty="0" err="1"/>
              <a:t>Parallel.For</a:t>
            </a:r>
            <a:endParaRPr lang="en-US" sz="3600" dirty="0"/>
          </a:p>
          <a:p>
            <a:r>
              <a:rPr lang="en-US" sz="3600" dirty="0" err="1"/>
              <a:t>Parallel.ForEach</a:t>
            </a:r>
            <a:endParaRPr lang="en-US" sz="3600" dirty="0"/>
          </a:p>
          <a:p>
            <a:r>
              <a:rPr lang="en-US" sz="3600" dirty="0" err="1"/>
              <a:t>Parallel.Invoke</a:t>
            </a:r>
            <a:endParaRPr lang="en-US" sz="3600" dirty="0"/>
          </a:p>
          <a:p>
            <a:endParaRPr lang="en-US" sz="3600" dirty="0"/>
          </a:p>
          <a:p>
            <a:r>
              <a:rPr lang="en-US" sz="3600" dirty="0"/>
              <a:t>Parallel </a:t>
            </a:r>
            <a:r>
              <a:rPr lang="en-US" sz="3600" dirty="0" err="1"/>
              <a:t>Linq</a:t>
            </a:r>
            <a:r>
              <a:rPr lang="en-US" sz="3600" dirty="0"/>
              <a:t> </a:t>
            </a:r>
            <a:r>
              <a:rPr lang="en-US" sz="3600" dirty="0">
                <a:sym typeface="Wingdings" panose="05000000000000000000" pitchFamily="2" charset="2"/>
              </a:rPr>
              <a:t></a:t>
            </a:r>
            <a:r>
              <a:rPr lang="en-US" sz="3600" dirty="0"/>
              <a:t> .</a:t>
            </a:r>
            <a:r>
              <a:rPr lang="en-US" sz="3600" dirty="0" err="1"/>
              <a:t>AsParallel</a:t>
            </a:r>
            <a:r>
              <a:rPr lang="en-US" sz="3600" dirty="0"/>
              <a:t>()</a:t>
            </a:r>
          </a:p>
        </p:txBody>
      </p:sp>
    </p:spTree>
    <p:extLst>
      <p:ext uri="{BB962C8B-B14F-4D97-AF65-F5344CB8AC3E}">
        <p14:creationId xmlns:p14="http://schemas.microsoft.com/office/powerpoint/2010/main" val="26237490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library, room, scene&#10;&#10;Description automatically generated">
            <a:extLst>
              <a:ext uri="{FF2B5EF4-FFF2-40B4-BE49-F238E27FC236}">
                <a16:creationId xmlns:a16="http://schemas.microsoft.com/office/drawing/2014/main" id="{EACB68FD-0CF7-4EE3-BDCF-0D0C7EFB260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619" b="5475"/>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da-DK" dirty="0"/>
              <a:t>Task Parallel Library</a:t>
            </a:r>
            <a:endParaRPr lang="en-US" dirty="0"/>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t>Demo</a:t>
            </a:r>
            <a:endParaRPr lang="LID4096"/>
          </a:p>
        </p:txBody>
      </p:sp>
      <p:sp>
        <p:nvSpPr>
          <p:cNvPr id="6" name="TextBox 5">
            <a:extLst>
              <a:ext uri="{FF2B5EF4-FFF2-40B4-BE49-F238E27FC236}">
                <a16:creationId xmlns:a16="http://schemas.microsoft.com/office/drawing/2014/main" id="{11292654-5615-4BFB-88BC-168D3DC7796A}"/>
              </a:ext>
            </a:extLst>
          </p:cNvPr>
          <p:cNvSpPr txBox="1"/>
          <p:nvPr/>
        </p:nvSpPr>
        <p:spPr>
          <a:xfrm>
            <a:off x="9862836" y="6750278"/>
            <a:ext cx="2329164"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commons.wikimedia.org/wiki/File:RyersonUniversityLibrary.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96262495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7D04-075F-469C-AA7E-0C6FAAD2D5C6}"/>
              </a:ext>
            </a:extLst>
          </p:cNvPr>
          <p:cNvSpPr>
            <a:spLocks noGrp="1"/>
          </p:cNvSpPr>
          <p:nvPr>
            <p:ph type="title"/>
          </p:nvPr>
        </p:nvSpPr>
        <p:spPr/>
        <p:txBody>
          <a:bodyPr/>
          <a:lstStyle/>
          <a:p>
            <a:r>
              <a:rPr lang="da-DK" dirty="0"/>
              <a:t>System.Collections.Concurrent</a:t>
            </a:r>
          </a:p>
        </p:txBody>
      </p:sp>
      <p:sp>
        <p:nvSpPr>
          <p:cNvPr id="3" name="Text Placeholder 2">
            <a:extLst>
              <a:ext uri="{FF2B5EF4-FFF2-40B4-BE49-F238E27FC236}">
                <a16:creationId xmlns:a16="http://schemas.microsoft.com/office/drawing/2014/main" id="{7D2CCC3C-0EAC-4E8C-9F4D-14A8DA8795C9}"/>
              </a:ext>
            </a:extLst>
          </p:cNvPr>
          <p:cNvSpPr>
            <a:spLocks noGrp="1"/>
          </p:cNvSpPr>
          <p:nvPr>
            <p:ph type="body" sz="quarter" idx="10"/>
          </p:nvPr>
        </p:nvSpPr>
        <p:spPr>
          <a:xfrm>
            <a:off x="586390" y="1434370"/>
            <a:ext cx="11018520" cy="2548390"/>
          </a:xfrm>
        </p:spPr>
        <p:txBody>
          <a:bodyPr/>
          <a:lstStyle/>
          <a:p>
            <a:r>
              <a:rPr lang="en-US" sz="3600" dirty="0" err="1"/>
              <a:t>ConcurrentQueue</a:t>
            </a:r>
            <a:r>
              <a:rPr lang="en-US" sz="3600" dirty="0"/>
              <a:t>&lt;T&gt;</a:t>
            </a:r>
          </a:p>
          <a:p>
            <a:r>
              <a:rPr lang="en-US" sz="3600" dirty="0" err="1"/>
              <a:t>ConcurrentStack</a:t>
            </a:r>
            <a:r>
              <a:rPr lang="en-US" sz="3600" dirty="0"/>
              <a:t>&lt;T&gt;</a:t>
            </a:r>
          </a:p>
          <a:p>
            <a:r>
              <a:rPr lang="en-US" sz="3600" dirty="0" err="1"/>
              <a:t>BlockingCollection</a:t>
            </a:r>
            <a:r>
              <a:rPr lang="en-US" sz="3600" dirty="0"/>
              <a:t>&lt;T&gt;</a:t>
            </a:r>
          </a:p>
          <a:p>
            <a:r>
              <a:rPr lang="en-US" sz="3600" dirty="0" err="1"/>
              <a:t>ConcurrentDictionary</a:t>
            </a:r>
            <a:r>
              <a:rPr lang="en-US" sz="3600" dirty="0"/>
              <a:t>&lt;</a:t>
            </a:r>
            <a:r>
              <a:rPr lang="en-US" sz="3600" dirty="0" err="1"/>
              <a:t>TKey</a:t>
            </a:r>
            <a:r>
              <a:rPr lang="en-US" sz="3600" dirty="0"/>
              <a:t>, TValue&gt;</a:t>
            </a:r>
          </a:p>
        </p:txBody>
      </p:sp>
    </p:spTree>
    <p:extLst>
      <p:ext uri="{BB962C8B-B14F-4D97-AF65-F5344CB8AC3E}">
        <p14:creationId xmlns:p14="http://schemas.microsoft.com/office/powerpoint/2010/main" val="36916590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wall, indoor, bunch&#10;&#10;Description automatically generated">
            <a:extLst>
              <a:ext uri="{FF2B5EF4-FFF2-40B4-BE49-F238E27FC236}">
                <a16:creationId xmlns:a16="http://schemas.microsoft.com/office/drawing/2014/main" id="{AC0B4514-11FD-4FA1-8A50-B062FB17BD1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962" b="17038"/>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da-DK" dirty="0"/>
              <a:t>Concurrent Collections</a:t>
            </a:r>
            <a:endParaRPr lang="en-US" dirty="0"/>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t>Demo</a:t>
            </a:r>
            <a:endParaRPr lang="LID4096"/>
          </a:p>
        </p:txBody>
      </p:sp>
      <p:sp>
        <p:nvSpPr>
          <p:cNvPr id="6" name="TextBox 5">
            <a:extLst>
              <a:ext uri="{FF2B5EF4-FFF2-40B4-BE49-F238E27FC236}">
                <a16:creationId xmlns:a16="http://schemas.microsoft.com/office/drawing/2014/main" id="{E735CA3D-9D2F-45AD-8953-BFBF304CFA09}"/>
              </a:ext>
            </a:extLst>
          </p:cNvPr>
          <p:cNvSpPr txBox="1"/>
          <p:nvPr/>
        </p:nvSpPr>
        <p:spPr>
          <a:xfrm>
            <a:off x="9838792" y="6750278"/>
            <a:ext cx="2353208"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needxxx.deviantart.com/art/Funko-Pop-Collection-66501724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910092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 whiteboard&#10;&#10;Description automatically generated">
            <a:extLst>
              <a:ext uri="{FF2B5EF4-FFF2-40B4-BE49-F238E27FC236}">
                <a16:creationId xmlns:a16="http://schemas.microsoft.com/office/drawing/2014/main" id="{682CB34B-C115-4350-A1FB-5C07589F9E9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094"/>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0" y="3657600"/>
            <a:ext cx="12192000" cy="3200400"/>
          </a:xfrm>
        </p:spPr>
        <p:txBody>
          <a:bodyPr wrap="square" anchor="b">
            <a:normAutofit/>
          </a:bodyPr>
          <a:lstStyle/>
          <a:p>
            <a:r>
              <a:rPr lang="da-DK" dirty="0"/>
              <a:t>Asynchronous Programming</a:t>
            </a:r>
            <a:endParaRPr lang="en-US" dirty="0"/>
          </a:p>
        </p:txBody>
      </p:sp>
      <p:pic>
        <p:nvPicPr>
          <p:cNvPr id="8" name="Picture 7">
            <a:extLst>
              <a:ext uri="{FF2B5EF4-FFF2-40B4-BE49-F238E27FC236}">
                <a16:creationId xmlns:a16="http://schemas.microsoft.com/office/drawing/2014/main" id="{C8237A59-F3AF-49F1-8F4F-0A27E6CA390E}"/>
              </a:ext>
            </a:extLst>
          </p:cNvPr>
          <p:cNvPicPr>
            <a:picLocks noChangeAspect="1"/>
          </p:cNvPicPr>
          <p:nvPr/>
        </p:nvPicPr>
        <p:blipFill>
          <a:blip r:embed="rId4"/>
          <a:stretch>
            <a:fillRect/>
          </a:stretch>
        </p:blipFill>
        <p:spPr>
          <a:xfrm>
            <a:off x="5959766" y="3638550"/>
            <a:ext cx="475215" cy="571500"/>
          </a:xfrm>
          <a:prstGeom prst="rect">
            <a:avLst/>
          </a:prstGeom>
        </p:spPr>
      </p:pic>
    </p:spTree>
    <p:extLst>
      <p:ext uri="{BB962C8B-B14F-4D97-AF65-F5344CB8AC3E}">
        <p14:creationId xmlns:p14="http://schemas.microsoft.com/office/powerpoint/2010/main" val="34867194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A37D-D5AB-4BAA-980A-8DFAB5BC83DD}"/>
              </a:ext>
            </a:extLst>
          </p:cNvPr>
          <p:cNvSpPr>
            <a:spLocks noGrp="1"/>
          </p:cNvSpPr>
          <p:nvPr>
            <p:ph type="title"/>
          </p:nvPr>
        </p:nvSpPr>
        <p:spPr>
          <a:xfrm>
            <a:off x="588263" y="457200"/>
            <a:ext cx="11018520" cy="553998"/>
          </a:xfrm>
        </p:spPr>
        <p:txBody>
          <a:bodyPr/>
          <a:lstStyle/>
          <a:p>
            <a:r>
              <a:rPr lang="da-DK" dirty="0"/>
              <a:t>Asynchronous Programming</a:t>
            </a:r>
          </a:p>
        </p:txBody>
      </p:sp>
      <p:sp>
        <p:nvSpPr>
          <p:cNvPr id="3" name="Text Placeholder 2">
            <a:extLst>
              <a:ext uri="{FF2B5EF4-FFF2-40B4-BE49-F238E27FC236}">
                <a16:creationId xmlns:a16="http://schemas.microsoft.com/office/drawing/2014/main" id="{4C644CC5-42D4-4BB7-B393-CAE1F9B4D6BB}"/>
              </a:ext>
            </a:extLst>
          </p:cNvPr>
          <p:cNvSpPr>
            <a:spLocks noGrp="1"/>
          </p:cNvSpPr>
          <p:nvPr>
            <p:ph type="body" sz="quarter" idx="10"/>
          </p:nvPr>
        </p:nvSpPr>
        <p:spPr>
          <a:xfrm>
            <a:off x="586390" y="1434370"/>
            <a:ext cx="11018520" cy="2769989"/>
          </a:xfrm>
        </p:spPr>
        <p:txBody>
          <a:bodyPr/>
          <a:lstStyle/>
          <a:p>
            <a:r>
              <a:rPr lang="en-US" sz="3600" b="1" dirty="0"/>
              <a:t>Asynchronous programming</a:t>
            </a:r>
            <a:r>
              <a:rPr lang="en-US" sz="3600" dirty="0"/>
              <a:t> is a means of parallel </a:t>
            </a:r>
            <a:r>
              <a:rPr lang="en-US" sz="3600" b="1" dirty="0"/>
              <a:t>programming</a:t>
            </a:r>
            <a:r>
              <a:rPr lang="en-US" sz="3600" dirty="0"/>
              <a:t> in which a unit of work runs separately from the main application thread and notifies the calling thread of its completion, failure or progress.</a:t>
            </a:r>
            <a:endParaRPr lang="en-US" sz="4000" dirty="0">
              <a:latin typeface="Consolas" panose="020B0609020204030204" pitchFamily="49" charset="0"/>
            </a:endParaRPr>
          </a:p>
        </p:txBody>
      </p:sp>
    </p:spTree>
    <p:extLst>
      <p:ext uri="{BB962C8B-B14F-4D97-AF65-F5344CB8AC3E}">
        <p14:creationId xmlns:p14="http://schemas.microsoft.com/office/powerpoint/2010/main" val="7994425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12DB64D5-A24F-4ABE-A3C1-37AE21C7A7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da-DK" dirty="0">
                <a:solidFill>
                  <a:schemeClr val="bg1"/>
                </a:solidFill>
              </a:rPr>
              <a:t>Asynchronous Programming</a:t>
            </a:r>
            <a:endParaRPr lang="en-US" dirty="0">
              <a:solidFill>
                <a:schemeClr val="bg1"/>
              </a:solidFill>
            </a:endParaRP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solidFill>
                  <a:schemeClr val="bg1"/>
                </a:solidFill>
              </a:rPr>
              <a:t>Demo</a:t>
            </a:r>
            <a:endParaRPr lang="LID4096">
              <a:solidFill>
                <a:schemeClr val="bg1"/>
              </a:solidFill>
            </a:endParaRPr>
          </a:p>
        </p:txBody>
      </p:sp>
    </p:spTree>
    <p:extLst>
      <p:ext uri="{BB962C8B-B14F-4D97-AF65-F5344CB8AC3E}">
        <p14:creationId xmlns:p14="http://schemas.microsoft.com/office/powerpoint/2010/main" val="3015652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C2FE32-9C0B-45BB-96EB-A3E0BE33C077}"/>
              </a:ext>
            </a:extLst>
          </p:cNvPr>
          <p:cNvSpPr>
            <a:spLocks noGrp="1"/>
          </p:cNvSpPr>
          <p:nvPr>
            <p:ph type="title"/>
          </p:nvPr>
        </p:nvSpPr>
        <p:spPr>
          <a:xfrm>
            <a:off x="1314263" y="2967335"/>
            <a:ext cx="9563474" cy="923330"/>
          </a:xfrm>
        </p:spPr>
        <p:txBody>
          <a:bodyPr/>
          <a:lstStyle/>
          <a:p>
            <a:pPr algn="ctr"/>
            <a:r>
              <a:rPr lang="da-DK" sz="6000" dirty="0"/>
              <a:t>Async ≠ Parallel ≠ Threads</a:t>
            </a:r>
            <a:endParaRPr lang="en-DK" sz="6000" dirty="0"/>
          </a:p>
        </p:txBody>
      </p:sp>
    </p:spTree>
    <p:extLst>
      <p:ext uri="{BB962C8B-B14F-4D97-AF65-F5344CB8AC3E}">
        <p14:creationId xmlns:p14="http://schemas.microsoft.com/office/powerpoint/2010/main" val="15954644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A37D-D5AB-4BAA-980A-8DFAB5BC83DD}"/>
              </a:ext>
            </a:extLst>
          </p:cNvPr>
          <p:cNvSpPr>
            <a:spLocks noGrp="1"/>
          </p:cNvSpPr>
          <p:nvPr>
            <p:ph type="title"/>
          </p:nvPr>
        </p:nvSpPr>
        <p:spPr>
          <a:xfrm>
            <a:off x="588263" y="457200"/>
            <a:ext cx="11018520" cy="553998"/>
          </a:xfrm>
        </p:spPr>
        <p:txBody>
          <a:bodyPr/>
          <a:lstStyle/>
          <a:p>
            <a:r>
              <a:rPr lang="da-DK" dirty="0"/>
              <a:t>async/await</a:t>
            </a:r>
          </a:p>
        </p:txBody>
      </p:sp>
      <p:sp>
        <p:nvSpPr>
          <p:cNvPr id="3" name="Text Placeholder 2">
            <a:extLst>
              <a:ext uri="{FF2B5EF4-FFF2-40B4-BE49-F238E27FC236}">
                <a16:creationId xmlns:a16="http://schemas.microsoft.com/office/drawing/2014/main" id="{4C644CC5-42D4-4BB7-B393-CAE1F9B4D6BB}"/>
              </a:ext>
            </a:extLst>
          </p:cNvPr>
          <p:cNvSpPr>
            <a:spLocks noGrp="1"/>
          </p:cNvSpPr>
          <p:nvPr>
            <p:ph type="body" sz="quarter" idx="10"/>
          </p:nvPr>
        </p:nvSpPr>
        <p:spPr>
          <a:xfrm>
            <a:off x="586390" y="1434370"/>
            <a:ext cx="11018520" cy="5121402"/>
          </a:xfrm>
        </p:spPr>
        <p:txBody>
          <a:bodyPr/>
          <a:lstStyle/>
          <a:p>
            <a:r>
              <a:rPr lang="en-US" sz="3200" dirty="0">
                <a:latin typeface="Consolas" panose="020B0609020204030204" pitchFamily="49" charset="0"/>
              </a:rPr>
              <a:t>async</a:t>
            </a:r>
            <a:r>
              <a:rPr lang="en-US" sz="3200" dirty="0"/>
              <a:t> </a:t>
            </a:r>
            <a:r>
              <a:rPr lang="en-US" sz="3200" dirty="0">
                <a:sym typeface="Wingdings" panose="05000000000000000000" pitchFamily="2" charset="2"/>
              </a:rPr>
              <a:t></a:t>
            </a:r>
          </a:p>
          <a:p>
            <a:endParaRPr lang="en-US" sz="3200" dirty="0">
              <a:sym typeface="Wingdings" panose="05000000000000000000" pitchFamily="2" charset="2"/>
            </a:endParaRPr>
          </a:p>
          <a:p>
            <a:r>
              <a:rPr lang="en-US" sz="3200" dirty="0">
                <a:sym typeface="Wingdings" panose="05000000000000000000" pitchFamily="2" charset="2"/>
              </a:rPr>
              <a:t>Method must return </a:t>
            </a:r>
            <a:r>
              <a:rPr lang="en-US" sz="3200" dirty="0">
                <a:latin typeface="Consolas" panose="020B0609020204030204" pitchFamily="49" charset="0"/>
                <a:sym typeface="Wingdings" panose="05000000000000000000" pitchFamily="2" charset="2"/>
              </a:rPr>
              <a:t>void</a:t>
            </a:r>
            <a:r>
              <a:rPr lang="en-US" sz="3200" dirty="0">
                <a:sym typeface="Wingdings" panose="05000000000000000000" pitchFamily="2" charset="2"/>
              </a:rPr>
              <a:t>, </a:t>
            </a:r>
            <a:r>
              <a:rPr lang="en-US" sz="3200" dirty="0">
                <a:latin typeface="Consolas" panose="020B0609020204030204" pitchFamily="49" charset="0"/>
                <a:sym typeface="Wingdings" panose="05000000000000000000" pitchFamily="2" charset="2"/>
              </a:rPr>
              <a:t>Task</a:t>
            </a:r>
            <a:r>
              <a:rPr lang="en-US" sz="3200" dirty="0">
                <a:sym typeface="Wingdings" panose="05000000000000000000" pitchFamily="2" charset="2"/>
              </a:rPr>
              <a:t>, </a:t>
            </a:r>
            <a:r>
              <a:rPr lang="en-US" sz="3200" dirty="0">
                <a:latin typeface="Consolas" panose="020B0609020204030204" pitchFamily="49" charset="0"/>
                <a:sym typeface="Wingdings" panose="05000000000000000000" pitchFamily="2" charset="2"/>
              </a:rPr>
              <a:t>Task&lt;T&gt;</a:t>
            </a:r>
            <a:r>
              <a:rPr lang="en-US" sz="3200" dirty="0">
                <a:sym typeface="Wingdings" panose="05000000000000000000" pitchFamily="2" charset="2"/>
              </a:rPr>
              <a:t>, or a task-like type. </a:t>
            </a:r>
          </a:p>
          <a:p>
            <a:r>
              <a:rPr lang="en-US" sz="3200" dirty="0">
                <a:sym typeface="Wingdings" panose="05000000000000000000" pitchFamily="2" charset="2"/>
              </a:rPr>
              <a:t>Specifically: a type, which satisfy the </a:t>
            </a:r>
            <a:r>
              <a:rPr lang="en-US" sz="3200" dirty="0">
                <a:latin typeface="Consolas" panose="020B0609020204030204" pitchFamily="49" charset="0"/>
                <a:sym typeface="Wingdings" panose="05000000000000000000" pitchFamily="2" charset="2"/>
              </a:rPr>
              <a:t>async</a:t>
            </a:r>
            <a:r>
              <a:rPr lang="en-US" sz="3200" dirty="0">
                <a:sym typeface="Wingdings" panose="05000000000000000000" pitchFamily="2" charset="2"/>
              </a:rPr>
              <a:t> pattern, meaning a </a:t>
            </a:r>
            <a:r>
              <a:rPr lang="en-US" sz="3200" dirty="0" err="1">
                <a:latin typeface="Consolas" panose="020B0609020204030204" pitchFamily="49" charset="0"/>
                <a:sym typeface="Wingdings" panose="05000000000000000000" pitchFamily="2" charset="2"/>
              </a:rPr>
              <a:t>GetAwaiter</a:t>
            </a:r>
            <a:r>
              <a:rPr lang="en-US" sz="3200" dirty="0">
                <a:sym typeface="Wingdings" panose="05000000000000000000" pitchFamily="2" charset="2"/>
              </a:rPr>
              <a:t> method must be accessible.</a:t>
            </a:r>
          </a:p>
          <a:p>
            <a:endParaRPr lang="en-US" sz="3200" dirty="0">
              <a:latin typeface="Consolas" panose="020B0609020204030204" pitchFamily="49" charset="0"/>
              <a:sym typeface="Wingdings" panose="05000000000000000000" pitchFamily="2" charset="2"/>
            </a:endParaRPr>
          </a:p>
          <a:p>
            <a:r>
              <a:rPr lang="en-US" sz="3200" dirty="0">
                <a:latin typeface="Consolas" panose="020B0609020204030204" pitchFamily="49" charset="0"/>
                <a:sym typeface="Wingdings" panose="05000000000000000000" pitchFamily="2" charset="2"/>
              </a:rPr>
              <a:t>await</a:t>
            </a:r>
            <a:r>
              <a:rPr lang="en-US" sz="3200" i="1" dirty="0">
                <a:sym typeface="Wingdings" panose="05000000000000000000" pitchFamily="2" charset="2"/>
              </a:rPr>
              <a:t> </a:t>
            </a:r>
            <a:r>
              <a:rPr lang="en-US" sz="3200" dirty="0">
                <a:sym typeface="Wingdings" panose="05000000000000000000" pitchFamily="2" charset="2"/>
              </a:rPr>
              <a:t> Await task(s)…</a:t>
            </a:r>
          </a:p>
          <a:p>
            <a:endParaRPr lang="en-US" sz="3200" dirty="0">
              <a:sym typeface="Wingdings" panose="05000000000000000000" pitchFamily="2" charset="2"/>
            </a:endParaRPr>
          </a:p>
          <a:p>
            <a:r>
              <a:rPr lang="en-US" sz="3200" dirty="0">
                <a:sym typeface="Wingdings" panose="05000000000000000000" pitchFamily="2" charset="2"/>
              </a:rPr>
              <a:t>Note: </a:t>
            </a:r>
            <a:r>
              <a:rPr lang="en-US" sz="3200" dirty="0">
                <a:latin typeface="Consolas" panose="020B0609020204030204" pitchFamily="49" charset="0"/>
                <a:sym typeface="Wingdings" panose="05000000000000000000" pitchFamily="2" charset="2"/>
              </a:rPr>
              <a:t>Main</a:t>
            </a:r>
            <a:r>
              <a:rPr lang="en-US" sz="3200" dirty="0">
                <a:sym typeface="Wingdings" panose="05000000000000000000" pitchFamily="2" charset="2"/>
              </a:rPr>
              <a:t> and </a:t>
            </a:r>
            <a:r>
              <a:rPr lang="en-US" sz="3200" i="1" dirty="0">
                <a:sym typeface="Wingdings" panose="05000000000000000000" pitchFamily="2" charset="2"/>
              </a:rPr>
              <a:t>test</a:t>
            </a:r>
            <a:r>
              <a:rPr lang="en-US" sz="3200" dirty="0">
                <a:sym typeface="Wingdings" panose="05000000000000000000" pitchFamily="2" charset="2"/>
              </a:rPr>
              <a:t> methods must return </a:t>
            </a:r>
            <a:r>
              <a:rPr lang="en-US" sz="3200" dirty="0">
                <a:latin typeface="Consolas" panose="020B0609020204030204" pitchFamily="49" charset="0"/>
                <a:sym typeface="Wingdings" panose="05000000000000000000" pitchFamily="2" charset="2"/>
              </a:rPr>
              <a:t>Task</a:t>
            </a:r>
            <a:endParaRPr lang="en-US" sz="3200" dirty="0">
              <a:latin typeface="Consolas" panose="020B0609020204030204" pitchFamily="49" charset="0"/>
            </a:endParaRPr>
          </a:p>
        </p:txBody>
      </p:sp>
    </p:spTree>
    <p:extLst>
      <p:ext uri="{BB962C8B-B14F-4D97-AF65-F5344CB8AC3E}">
        <p14:creationId xmlns:p14="http://schemas.microsoft.com/office/powerpoint/2010/main" val="8665310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C2FE32-9C0B-45BB-96EB-A3E0BE33C077}"/>
              </a:ext>
            </a:extLst>
          </p:cNvPr>
          <p:cNvSpPr>
            <a:spLocks noGrp="1"/>
          </p:cNvSpPr>
          <p:nvPr>
            <p:ph type="title"/>
          </p:nvPr>
        </p:nvSpPr>
        <p:spPr>
          <a:xfrm>
            <a:off x="1314263" y="2967335"/>
            <a:ext cx="9563474" cy="923330"/>
          </a:xfrm>
        </p:spPr>
        <p:txBody>
          <a:bodyPr/>
          <a:lstStyle/>
          <a:p>
            <a:pPr algn="ctr"/>
            <a:r>
              <a:rPr lang="da-DK" sz="6000" dirty="0"/>
              <a:t>Async ≠ Parallel ≠ Threads</a:t>
            </a:r>
            <a:endParaRPr lang="en-DK" sz="6000" dirty="0"/>
          </a:p>
        </p:txBody>
      </p:sp>
      <p:sp>
        <p:nvSpPr>
          <p:cNvPr id="9" name="Speech Bubble: Rectangle 8">
            <a:extLst>
              <a:ext uri="{FF2B5EF4-FFF2-40B4-BE49-F238E27FC236}">
                <a16:creationId xmlns:a16="http://schemas.microsoft.com/office/drawing/2014/main" id="{BF9C32B2-AED5-4391-9672-96939827B9A3}"/>
              </a:ext>
            </a:extLst>
          </p:cNvPr>
          <p:cNvSpPr/>
          <p:nvPr/>
        </p:nvSpPr>
        <p:spPr bwMode="auto">
          <a:xfrm>
            <a:off x="1484997" y="5158938"/>
            <a:ext cx="3017487" cy="1280145"/>
          </a:xfrm>
          <a:prstGeom prst="wedgeRectCallout">
            <a:avLst>
              <a:gd name="adj1" fmla="val -22620"/>
              <a:gd name="adj2" fmla="val -150159"/>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Non-blocking UI, background tasks,</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asynchronous</a:t>
            </a:r>
            <a:endParaRPr lang="en-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97790DC4-B256-4513-B054-4E8F0CC1CB1B}"/>
              </a:ext>
            </a:extLst>
          </p:cNvPr>
          <p:cNvSpPr/>
          <p:nvPr/>
        </p:nvSpPr>
        <p:spPr bwMode="auto">
          <a:xfrm>
            <a:off x="4603395" y="955900"/>
            <a:ext cx="3017487" cy="1280145"/>
          </a:xfrm>
          <a:prstGeom prst="wedgeRectCallout">
            <a:avLst>
              <a:gd name="adj1" fmla="val -12014"/>
              <a:gd name="adj2" fmla="val 123257"/>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Speed</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Multiprocessor</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Parallel execution</a:t>
            </a:r>
            <a:endParaRPr lang="en-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00C29540-3973-45AB-A664-193A69022C64}"/>
              </a:ext>
            </a:extLst>
          </p:cNvPr>
          <p:cNvSpPr/>
          <p:nvPr/>
        </p:nvSpPr>
        <p:spPr bwMode="auto">
          <a:xfrm>
            <a:off x="7620882" y="4518866"/>
            <a:ext cx="3017487" cy="1280145"/>
          </a:xfrm>
          <a:prstGeom prst="wedgeRectCallout">
            <a:avLst>
              <a:gd name="adj1" fmla="val 2296"/>
              <a:gd name="adj2" fmla="val -10730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Low-level building block</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Do not use directly!</a:t>
            </a:r>
            <a:endParaRPr lang="en-DK"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5976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ck, outdoor, way, scene&#10;&#10;Description automatically generated">
            <a:extLst>
              <a:ext uri="{FF2B5EF4-FFF2-40B4-BE49-F238E27FC236}">
                <a16:creationId xmlns:a16="http://schemas.microsoft.com/office/drawing/2014/main" id="{7ED91E7E-4548-4437-A24F-C18DBD2E58C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224" r="8888" b="1"/>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0" y="3657600"/>
            <a:ext cx="12192000" cy="3200400"/>
          </a:xfrm>
        </p:spPr>
        <p:txBody>
          <a:bodyPr wrap="square" anchor="b">
            <a:normAutofit/>
          </a:bodyPr>
          <a:lstStyle/>
          <a:p>
            <a:r>
              <a:rPr lang="da-DK" dirty="0"/>
              <a:t>Concurrency</a:t>
            </a:r>
            <a:endParaRPr lang="LID4096" dirty="0"/>
          </a:p>
        </p:txBody>
      </p:sp>
      <p:sp>
        <p:nvSpPr>
          <p:cNvPr id="5" name="TextBox 4">
            <a:extLst>
              <a:ext uri="{FF2B5EF4-FFF2-40B4-BE49-F238E27FC236}">
                <a16:creationId xmlns:a16="http://schemas.microsoft.com/office/drawing/2014/main" id="{AABD4D05-9D31-4C67-8E2D-D15741E59FAA}"/>
              </a:ext>
            </a:extLst>
          </p:cNvPr>
          <p:cNvSpPr txBox="1"/>
          <p:nvPr/>
        </p:nvSpPr>
        <p:spPr>
          <a:xfrm>
            <a:off x="9704139" y="6750278"/>
            <a:ext cx="2487861"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www.benjamin-erb.de/slides/da-talk1/index.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567318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Concurrency I</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3877985"/>
          </a:xfrm>
        </p:spPr>
        <p:txBody>
          <a:bodyPr/>
          <a:lstStyle/>
          <a:p>
            <a:r>
              <a:rPr lang="en-US" sz="3600" dirty="0"/>
              <a:t>A property of systems in which several computations are executing </a:t>
            </a:r>
            <a:r>
              <a:rPr lang="en-US" sz="3600" b="1" dirty="0"/>
              <a:t>simultaneously</a:t>
            </a:r>
            <a:r>
              <a:rPr lang="en-US" sz="3600" dirty="0"/>
              <a:t>, and potentially interacting with each other. The computations may be executing on multiple cores in the same chip, preemptively time-shared threads on the same processor, or executed on physically separated processors.</a:t>
            </a:r>
            <a:endParaRPr lang="da-DK" sz="3600" dirty="0"/>
          </a:p>
        </p:txBody>
      </p:sp>
    </p:spTree>
    <p:extLst>
      <p:ext uri="{BB962C8B-B14F-4D97-AF65-F5344CB8AC3E}">
        <p14:creationId xmlns:p14="http://schemas.microsoft.com/office/powerpoint/2010/main" val="58628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Concurrency II</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1107996"/>
          </a:xfrm>
        </p:spPr>
        <p:txBody>
          <a:bodyPr/>
          <a:lstStyle/>
          <a:p>
            <a:r>
              <a:rPr lang="en-US" sz="3600" dirty="0"/>
              <a:t>Multiple tasks which start, run, and complete in overlapping time periods, in no specific order</a:t>
            </a:r>
            <a:endParaRPr lang="da-DK" sz="3600" dirty="0"/>
          </a:p>
        </p:txBody>
      </p:sp>
    </p:spTree>
    <p:extLst>
      <p:ext uri="{BB962C8B-B14F-4D97-AF65-F5344CB8AC3E}">
        <p14:creationId xmlns:p14="http://schemas.microsoft.com/office/powerpoint/2010/main" val="1390756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DFA32-E3DA-4EC3-A9B4-E2466137AD4E}"/>
              </a:ext>
            </a:extLst>
          </p:cNvPr>
          <p:cNvSpPr>
            <a:spLocks noGrp="1"/>
          </p:cNvSpPr>
          <p:nvPr>
            <p:ph type="title"/>
          </p:nvPr>
        </p:nvSpPr>
        <p:spPr>
          <a:xfrm>
            <a:off x="588263" y="585788"/>
            <a:ext cx="4159950" cy="5683249"/>
          </a:xfrm>
        </p:spPr>
        <p:txBody>
          <a:bodyPr wrap="square" anchor="ctr">
            <a:normAutofit/>
          </a:bodyPr>
          <a:lstStyle/>
          <a:p>
            <a:r>
              <a:rPr lang="en-US" dirty="0"/>
              <a:t>Parallelism</a:t>
            </a:r>
            <a:endParaRPr lang="LID4096" dirty="0"/>
          </a:p>
        </p:txBody>
      </p:sp>
      <p:pic>
        <p:nvPicPr>
          <p:cNvPr id="4" name="Picture 3" descr="A picture containing road, tree, outdoor, way&#10;&#10;Description automatically generated">
            <a:extLst>
              <a:ext uri="{FF2B5EF4-FFF2-40B4-BE49-F238E27FC236}">
                <a16:creationId xmlns:a16="http://schemas.microsoft.com/office/drawing/2014/main" id="{414FB17B-7331-45D1-9B3C-43FC83B5C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34000" y="0"/>
            <a:ext cx="6858000" cy="6858000"/>
          </a:xfrm>
          <a:prstGeom prst="rect">
            <a:avLst/>
          </a:prstGeom>
          <a:noFill/>
        </p:spPr>
      </p:pic>
      <p:sp>
        <p:nvSpPr>
          <p:cNvPr id="5" name="TextBox 4">
            <a:extLst>
              <a:ext uri="{FF2B5EF4-FFF2-40B4-BE49-F238E27FC236}">
                <a16:creationId xmlns:a16="http://schemas.microsoft.com/office/drawing/2014/main" id="{11BB91E8-B596-4D31-8F53-CDFE21A1690F}"/>
              </a:ext>
            </a:extLst>
          </p:cNvPr>
          <p:cNvSpPr txBox="1"/>
          <p:nvPr/>
        </p:nvSpPr>
        <p:spPr>
          <a:xfrm>
            <a:off x="9838792" y="6750278"/>
            <a:ext cx="2353208"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flickr.com/photos/traveljunkieoz/1555071705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704830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909A-CB2D-430F-A201-A85A41CA8601}"/>
              </a:ext>
            </a:extLst>
          </p:cNvPr>
          <p:cNvSpPr>
            <a:spLocks noGrp="1"/>
          </p:cNvSpPr>
          <p:nvPr>
            <p:ph type="title"/>
          </p:nvPr>
        </p:nvSpPr>
        <p:spPr/>
        <p:txBody>
          <a:bodyPr/>
          <a:lstStyle/>
          <a:p>
            <a:r>
              <a:rPr lang="en-US" dirty="0"/>
              <a:t>Parallelism</a:t>
            </a:r>
            <a:endParaRPr lang="LID4096" dirty="0"/>
          </a:p>
        </p:txBody>
      </p:sp>
      <p:sp>
        <p:nvSpPr>
          <p:cNvPr id="3" name="Text Placeholder 2">
            <a:extLst>
              <a:ext uri="{FF2B5EF4-FFF2-40B4-BE49-F238E27FC236}">
                <a16:creationId xmlns:a16="http://schemas.microsoft.com/office/drawing/2014/main" id="{2D460712-E0C6-4B00-A572-D17DF7A32FD7}"/>
              </a:ext>
            </a:extLst>
          </p:cNvPr>
          <p:cNvSpPr>
            <a:spLocks noGrp="1"/>
          </p:cNvSpPr>
          <p:nvPr>
            <p:ph type="body" sz="quarter" idx="10"/>
          </p:nvPr>
        </p:nvSpPr>
        <p:spPr>
          <a:xfrm>
            <a:off x="586390" y="1434370"/>
            <a:ext cx="11018520" cy="861774"/>
          </a:xfrm>
        </p:spPr>
        <p:txBody>
          <a:bodyPr/>
          <a:lstStyle/>
          <a:p>
            <a:r>
              <a:rPr lang="en-US" dirty="0"/>
              <a:t>When multiple tasks OR several parts of a unique task literally run at the same time, e.g., on a multi-core processor.</a:t>
            </a:r>
            <a:endParaRPr lang="LID4096" dirty="0"/>
          </a:p>
        </p:txBody>
      </p:sp>
    </p:spTree>
    <p:extLst>
      <p:ext uri="{BB962C8B-B14F-4D97-AF65-F5344CB8AC3E}">
        <p14:creationId xmlns:p14="http://schemas.microsoft.com/office/powerpoint/2010/main" val="25596642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588263" y="457200"/>
            <a:ext cx="11018520" cy="553998"/>
          </a:xfrm>
        </p:spPr>
        <p:txBody>
          <a:bodyPr wrap="square" anchor="t">
            <a:normAutofit/>
          </a:bodyPr>
          <a:lstStyle/>
          <a:p>
            <a:r>
              <a:rPr lang="da-DK" dirty="0"/>
              <a:t>Multithreading</a:t>
            </a:r>
            <a:endParaRPr lang="LID4096" dirty="0"/>
          </a:p>
        </p:txBody>
      </p:sp>
      <p:pic>
        <p:nvPicPr>
          <p:cNvPr id="3" name="Picture 2">
            <a:extLst>
              <a:ext uri="{FF2B5EF4-FFF2-40B4-BE49-F238E27FC236}">
                <a16:creationId xmlns:a16="http://schemas.microsoft.com/office/drawing/2014/main" id="{8FC03281-973A-47DD-9E05-FEF1655D01E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72692" y="1435100"/>
            <a:ext cx="7241854" cy="4833938"/>
          </a:xfrm>
          <a:prstGeom prst="rect">
            <a:avLst/>
          </a:prstGeom>
          <a:noFill/>
        </p:spPr>
      </p:pic>
    </p:spTree>
    <p:extLst>
      <p:ext uri="{BB962C8B-B14F-4D97-AF65-F5344CB8AC3E}">
        <p14:creationId xmlns:p14="http://schemas.microsoft.com/office/powerpoint/2010/main" val="330630288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606</Words>
  <Application>Microsoft Office PowerPoint</Application>
  <PresentationFormat>Widescreen</PresentationFormat>
  <Paragraphs>105</Paragraphs>
  <Slides>31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Consolas</vt:lpstr>
      <vt:lpstr>Segoe UI</vt:lpstr>
      <vt:lpstr>Segoe UI Semibold</vt:lpstr>
      <vt:lpstr>Wingdings</vt:lpstr>
      <vt:lpstr>White Template</vt:lpstr>
      <vt:lpstr>C♯ Asynchronous and Parallel Programming</vt:lpstr>
      <vt:lpstr>Agenda</vt:lpstr>
      <vt:lpstr>Async ≠ Parallel ≠ Threads</vt:lpstr>
      <vt:lpstr>Concurrency</vt:lpstr>
      <vt:lpstr>Concurrency I</vt:lpstr>
      <vt:lpstr>Concurrency II</vt:lpstr>
      <vt:lpstr>Parallelism</vt:lpstr>
      <vt:lpstr>Parallelism</vt:lpstr>
      <vt:lpstr>Multithreading</vt:lpstr>
      <vt:lpstr>Multithreading</vt:lpstr>
      <vt:lpstr>Asynchronous methods</vt:lpstr>
      <vt:lpstr>Asynchronous methods</vt:lpstr>
      <vt:lpstr>Threads</vt:lpstr>
      <vt:lpstr>Threads</vt:lpstr>
      <vt:lpstr>Threads Example</vt:lpstr>
      <vt:lpstr>Threads</vt:lpstr>
      <vt:lpstr>Race Condition</vt:lpstr>
      <vt:lpstr>Race Condition</vt:lpstr>
      <vt:lpstr>Race Condition</vt:lpstr>
      <vt:lpstr>Deadlock</vt:lpstr>
      <vt:lpstr>Deadlock</vt:lpstr>
      <vt:lpstr>Deadlock</vt:lpstr>
      <vt:lpstr>Task Parallel Library</vt:lpstr>
      <vt:lpstr>Task Parallel Library</vt:lpstr>
      <vt:lpstr>System.Collections.Concurrent</vt:lpstr>
      <vt:lpstr>Concurrent Collections</vt:lpstr>
      <vt:lpstr>Asynchronous Programming</vt:lpstr>
      <vt:lpstr>Asynchronous Programming</vt:lpstr>
      <vt:lpstr>Asynchronous Programming</vt:lpstr>
      <vt:lpstr>async/await</vt:lpstr>
      <vt:lpstr>Async ≠ Parallel ≠ Threads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143</cp:revision>
  <dcterms:created xsi:type="dcterms:W3CDTF">2021-09-02T18:23:40Z</dcterms:created>
  <dcterms:modified xsi:type="dcterms:W3CDTF">2021-10-12T18:20:09Z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